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30.01.2023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30.01.2023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30.01.2023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106E36-FD25-4E2D-B0AA-010F637433A0}" type="datetimeFigureOut">
              <a:rPr lang="ru-RU"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142976" y="3143247"/>
            <a:ext cx="6643734" cy="2486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 bwMode="auto">
          <a:xfrm>
            <a:off x="683568" y="908720"/>
            <a:ext cx="80724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800" b="1">
              <a:solidFill>
                <a:srgbClr val="7030A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sz="2800" b="1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403646" y="188640"/>
            <a:ext cx="6913019" cy="365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6929454" y="5934670"/>
            <a:ext cx="18910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endParaRPr lang="ru-RU" b="1">
              <a:ln w="11430"/>
              <a:solidFill>
                <a:srgbClr val="7030A0"/>
              </a:solidFill>
              <a:latin typeface="Times New Roman"/>
            </a:endParaRPr>
          </a:p>
          <a:p>
            <a:pPr algn="r">
              <a:defRPr/>
            </a:pPr>
            <a:r>
              <a:rPr lang="ru-RU" b="1">
                <a:ln w="11430"/>
                <a:solidFill>
                  <a:srgbClr val="7030A0"/>
                </a:solidFill>
                <a:latin typeface="Times New Roman"/>
              </a:rPr>
              <a:t>   </a:t>
            </a:r>
            <a:endParaRPr/>
          </a:p>
          <a:p>
            <a:pPr algn="r">
              <a:defRPr/>
            </a:pPr>
            <a:endParaRPr lang="en-US" b="1">
              <a:ln w="11430"/>
              <a:solidFill>
                <a:srgbClr val="7030A0"/>
              </a:solidFill>
              <a:latin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4071934" y="6286520"/>
            <a:ext cx="752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ln w="11430"/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1400" b="1">
                <a:ln w="11430"/>
                <a:solidFill>
                  <a:srgbClr val="7030A0"/>
                </a:solidFill>
                <a:latin typeface="Times New Roman"/>
              </a:rPr>
              <a:t>20</a:t>
            </a:r>
            <a:r>
              <a:rPr lang="ru-RU" sz="1400" b="1">
                <a:ln w="11430"/>
                <a:solidFill>
                  <a:srgbClr val="7030A0"/>
                </a:solidFill>
                <a:latin typeface="Times New Roman"/>
              </a:rPr>
              <a:t>22 г</a:t>
            </a:r>
            <a:r>
              <a:rPr lang="ru-RU" sz="1400" b="1">
                <a:ln w="11430"/>
                <a:latin typeface="Times New Roman"/>
              </a:rPr>
              <a:t>.</a:t>
            </a:r>
            <a:endParaRPr lang="ru-RU" b="1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42844" y="1700808"/>
            <a:ext cx="90011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0" i="0" u="none" strike="noStrike" cap="none">
                <a:ln>
                  <a:noFill/>
                </a:ln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endParaRPr/>
          </a:p>
        </p:txBody>
      </p:sp>
      <p:sp>
        <p:nvSpPr>
          <p:cNvPr id="9" name="Содержимое 8"/>
          <p:cNvSpPr>
            <a:spLocks noGrp="1"/>
          </p:cNvSpPr>
          <p:nvPr>
            <p:ph idx="4294967295"/>
          </p:nvPr>
        </p:nvSpPr>
        <p:spPr bwMode="auto">
          <a:xfrm>
            <a:off x="571472" y="928670"/>
            <a:ext cx="7618413" cy="5217443"/>
          </a:xfrm>
        </p:spPr>
        <p:txBody>
          <a:bodyPr/>
          <a:lstStyle/>
          <a:p>
            <a:pPr algn="ctr">
              <a:buNone/>
              <a:defRPr/>
            </a:pPr>
            <a:r>
              <a:rPr lang="ru-RU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   </a:t>
            </a:r>
          </a:p>
          <a:p>
            <a:pPr algn="ctr">
              <a:buNone/>
              <a:defRPr/>
            </a:pPr>
            <a:r>
              <a:rPr lang="ru-RU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Использование  </a:t>
            </a:r>
            <a:r>
              <a:rPr lang="en-US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STEM</a:t>
            </a:r>
            <a:r>
              <a:rPr lang="ru-RU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 – технологий </a:t>
            </a:r>
          </a:p>
          <a:p>
            <a:pPr algn="ctr">
              <a:buNone/>
              <a:defRPr/>
            </a:pPr>
            <a:r>
              <a:rPr lang="ru-RU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в детском саду 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92" name="AutoShape 4" descr="https://sad9.ru/images/u/pages/skazki-tolstogo-ljva-nikolaevicha-tri-medvedya-cover-55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12294" name="AutoShape 6" descr="https://sad9.ru/images/u/pages/skazki-tolstogo-ljva-nikolaevicha-tri-medvedya-cover-55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894B18-2624-4E9E-871B-CA1132D2AB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21049"/>
            <a:ext cx="4248472" cy="409409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05F299-88A4-4DEA-BD9E-CA83BF6746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60648"/>
            <a:ext cx="4556573" cy="40455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6CDE54-AF53-41BD-90EC-6CCCCF40D6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521106"/>
            <a:ext cx="2352407" cy="19940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75191C9-D2DF-4FDC-9A3F-13B8BE33C9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371" y="212081"/>
            <a:ext cx="1705771" cy="1959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«Экспериментирование с живой и неживой природой»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algn="just">
              <a:buNone/>
              <a:defRPr/>
            </a:pPr>
            <a:r>
              <a:rPr lang="ru-RU" dirty="0"/>
              <a:t>  </a:t>
            </a:r>
            <a:r>
              <a:rPr lang="ru-RU" dirty="0">
                <a:latin typeface="Times New Roman"/>
                <a:cs typeface="Times New Roman"/>
              </a:rPr>
              <a:t>- </a:t>
            </a:r>
            <a:r>
              <a:rPr lang="ru-RU" sz="3600" dirty="0">
                <a:latin typeface="Times New Roman"/>
                <a:cs typeface="Times New Roman"/>
              </a:rPr>
              <a:t>Формирование представлений об окружающем мире в опытно-экспериментальной деятельности;                                                                 - знакомство  со свойствами воды, воздуха, объектов  неживой и живой природы, оптическими явлениями в процессе исследовательской деятельности.</a:t>
            </a:r>
            <a:endParaRPr lang="ru-RU" dirty="0">
              <a:latin typeface="Times New Roman"/>
              <a:cs typeface="Times New Roman"/>
            </a:endParaRPr>
          </a:p>
          <a:p>
            <a:pPr>
              <a:buNone/>
              <a:defRPr/>
            </a:pPr>
            <a:endParaRPr lang="ru-RU"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43444D-BC4C-4AF1-A8DB-113CD58DE7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5676">
            <a:off x="409968" y="393507"/>
            <a:ext cx="3581130" cy="47748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9661FE4-F3A0-4A1E-8E78-DEF3142FF9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13513"/>
            <a:ext cx="3205987" cy="38991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AAF747-6BE6-4E36-8468-57003FAA06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861361"/>
            <a:ext cx="2952328" cy="37195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000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«Мир головоломок»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 bwMode="auto">
          <a:xfrm>
            <a:off x="457200" y="1052736"/>
            <a:ext cx="8229600" cy="4733718"/>
          </a:xfrm>
        </p:spPr>
        <p:txBody>
          <a:bodyPr>
            <a:normAutofit fontScale="77500" lnSpcReduction="20000"/>
          </a:bodyPr>
          <a:lstStyle/>
          <a:p>
            <a:pPr algn="just">
              <a:defRPr/>
            </a:pPr>
            <a:r>
              <a:rPr lang="ru-RU" dirty="0">
                <a:latin typeface="Times New Roman"/>
                <a:cs typeface="Times New Roman"/>
              </a:rPr>
              <a:t>Направлен на развитие творческих и умственных способностей ребёнка через игры-головоломки;</a:t>
            </a:r>
            <a:endParaRPr dirty="0"/>
          </a:p>
          <a:p>
            <a:pPr algn="just">
              <a:defRPr/>
            </a:pPr>
            <a:r>
              <a:rPr lang="ru-RU" dirty="0">
                <a:latin typeface="Times New Roman"/>
                <a:cs typeface="Times New Roman"/>
              </a:rPr>
              <a:t>ознакомлению с основами механики и первичными компонентами электроники, с понятием «алгоритм»;</a:t>
            </a:r>
            <a:endParaRPr dirty="0"/>
          </a:p>
          <a:p>
            <a:pPr algn="just">
              <a:defRPr/>
            </a:pPr>
            <a:r>
              <a:rPr lang="ru-RU" dirty="0">
                <a:latin typeface="Times New Roman"/>
                <a:cs typeface="Times New Roman"/>
              </a:rPr>
              <a:t> проведению экспериментов с датчиками движения, расстояния, температуры и др.; </a:t>
            </a:r>
            <a:endParaRPr dirty="0"/>
          </a:p>
          <a:p>
            <a:pPr algn="just">
              <a:defRPr/>
            </a:pPr>
            <a:r>
              <a:rPr lang="ru-RU" dirty="0">
                <a:latin typeface="Times New Roman"/>
                <a:cs typeface="Times New Roman"/>
              </a:rPr>
              <a:t>пониманию инструкции и применение ее в решении головоломок;</a:t>
            </a:r>
            <a:endParaRPr dirty="0"/>
          </a:p>
          <a:p>
            <a:pPr algn="just">
              <a:defRPr/>
            </a:pPr>
            <a:r>
              <a:rPr lang="ru-RU" dirty="0">
                <a:latin typeface="Times New Roman"/>
                <a:cs typeface="Times New Roman"/>
              </a:rPr>
              <a:t>развивает элементы логического и наглядно-образного мышления, целостное зрительное восприятие, воображение, ориентировку в пространстве, познавательный интерес, произвольное внимание; </a:t>
            </a:r>
            <a:endParaRPr dirty="0"/>
          </a:p>
          <a:p>
            <a:pPr algn="just">
              <a:defRPr/>
            </a:pPr>
            <a:r>
              <a:rPr lang="ru-RU" dirty="0">
                <a:latin typeface="Times New Roman"/>
                <a:cs typeface="Times New Roman"/>
              </a:rPr>
              <a:t>воспитывать инициативность, самостоятельность, целеустремленность. 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МБДОУ №86\Desktop\Downloads\20220706_112933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28596" y="357166"/>
            <a:ext cx="8501122" cy="6214915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DB6FBB-9BA9-4C46-B9FE-8C501E8425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317892"/>
            <a:ext cx="8750800" cy="641955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000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 «Мультстудия «Я творю мир»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 bwMode="auto">
          <a:xfrm>
            <a:off x="457200" y="1268760"/>
            <a:ext cx="8229600" cy="4857403"/>
          </a:xfrm>
        </p:spPr>
        <p:txBody>
          <a:bodyPr/>
          <a:lstStyle/>
          <a:p>
            <a:pPr algn="just">
              <a:buNone/>
              <a:defRPr/>
            </a:pPr>
            <a:r>
              <a:rPr lang="ru-RU" dirty="0">
                <a:latin typeface="Times New Roman"/>
                <a:cs typeface="Times New Roman"/>
              </a:rPr>
              <a:t>     - Освоение ИКТ (информационно-коммуникационных технологий) и цифровых технологий; </a:t>
            </a:r>
            <a:endParaRPr dirty="0"/>
          </a:p>
          <a:p>
            <a:pPr algn="just">
              <a:buNone/>
              <a:defRPr/>
            </a:pPr>
            <a:r>
              <a:rPr lang="ru-RU" dirty="0">
                <a:latin typeface="Times New Roman"/>
                <a:cs typeface="Times New Roman"/>
              </a:rPr>
              <a:t>    - освоение медийных технологий;                                                              - организация продуктивной деятельности на основе синтеза художественного и технического творчества.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detsad272.ru/wp-content/uploads/2018/02/Slajd2.jpg"/>
          <p:cNvPicPr/>
          <p:nvPr/>
        </p:nvPicPr>
        <p:blipFill>
          <a:blip r:embed="rId2"/>
          <a:stretch/>
        </p:blipFill>
        <p:spPr bwMode="auto">
          <a:xfrm>
            <a:off x="4572000" y="142852"/>
            <a:ext cx="4429124" cy="3286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http://ds267.roovr.ru/netcat_files/userfiles/7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95251" y="3500438"/>
            <a:ext cx="4095778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2" name="Picture 6" descr="https://rodina31.ru/media/filer_public_thumbnails/filer_public/00/6a/006ad52a-5082-460a-9f57-648eece4edca/multstudiia.jpg__750x415_q90_crop-True_subject_location-512%2C288_subsampling-2_upscale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357686" y="3643314"/>
            <a:ext cx="4749334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6" name="Picture 10" descr="http://kolokolchik237.ru/uploads/posts/2019-10/thumbs/1571116078_stem_08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0" y="0"/>
            <a:ext cx="428628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683568" y="692696"/>
            <a:ext cx="727280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ПРЕИМУЩЕСТВА </a:t>
            </a:r>
            <a:endParaRPr dirty="0"/>
          </a:p>
          <a:p>
            <a:pPr lvl="0" algn="ctr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STEM -ТЕХНОЛОГИЙ</a:t>
            </a:r>
            <a:endParaRPr dirty="0"/>
          </a:p>
          <a:p>
            <a:pPr lvl="0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endParaRPr lang="ru-RU" sz="2400" dirty="0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457200" lvl="0" indent="-457200" algn="just">
              <a:buFont typeface="Wingdings"/>
              <a:buChar char="Ø"/>
              <a:defRPr/>
            </a:pPr>
            <a:r>
              <a:rPr lang="ru-RU" sz="2400" dirty="0">
                <a:latin typeface="Times New Roman"/>
                <a:cs typeface="Times New Roman"/>
              </a:rPr>
              <a:t>Помогают выработать инженерные навыки.</a:t>
            </a:r>
            <a:endParaRPr dirty="0"/>
          </a:p>
          <a:p>
            <a:pPr marL="457200" lvl="0" indent="-457200" algn="just">
              <a:buFont typeface="Wingdings"/>
              <a:buChar char="Ø"/>
              <a:defRPr/>
            </a:pPr>
            <a:r>
              <a:rPr lang="ru-RU" sz="2400" dirty="0">
                <a:latin typeface="Times New Roman"/>
                <a:cs typeface="Times New Roman"/>
              </a:rPr>
              <a:t>Позволяют приобрести качества, необходимые для работы в команде.</a:t>
            </a:r>
            <a:endParaRPr dirty="0"/>
          </a:p>
          <a:p>
            <a:pPr marL="457200" lvl="0" indent="-457200" algn="just">
              <a:buFont typeface="Wingdings"/>
              <a:buChar char="Ø"/>
              <a:defRPr/>
            </a:pPr>
            <a:r>
              <a:rPr lang="ru-RU" sz="2400" dirty="0">
                <a:latin typeface="Times New Roman"/>
                <a:cs typeface="Times New Roman"/>
              </a:rPr>
              <a:t>Расширяют  словарный запас детей, развивают связную речь.</a:t>
            </a:r>
            <a:endParaRPr dirty="0"/>
          </a:p>
          <a:p>
            <a:pPr marL="457200" lvl="0" indent="-457200" algn="just">
              <a:buFont typeface="Wingdings"/>
              <a:buChar char="Ø"/>
              <a:defRPr/>
            </a:pPr>
            <a:r>
              <a:rPr lang="ru-RU" sz="2400" dirty="0">
                <a:latin typeface="Times New Roman"/>
                <a:cs typeface="Times New Roman"/>
              </a:rPr>
              <a:t>Обогащают  интеллектуальные впечатления и интересы детей , значительно повышается их речевая активность.</a:t>
            </a:r>
            <a:endParaRPr dirty="0"/>
          </a:p>
          <a:p>
            <a:pPr marL="457200" lvl="0" indent="-457200" algn="just">
              <a:buFont typeface="Wingdings"/>
              <a:buChar char="Ø"/>
              <a:defRPr/>
            </a:pPr>
            <a:r>
              <a:rPr lang="ru-RU" sz="2400" dirty="0">
                <a:latin typeface="Times New Roman"/>
                <a:cs typeface="Times New Roman"/>
              </a:rPr>
              <a:t>Способствуют наилучшей познавательной активности дошкольников.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 bwMode="auto">
          <a:xfrm>
            <a:off x="428596" y="1142984"/>
            <a:ext cx="8215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6000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Спасибо за внимание!</a:t>
            </a:r>
          </a:p>
        </p:txBody>
      </p:sp>
      <p:pic>
        <p:nvPicPr>
          <p:cNvPr id="7" name="Picture 2" descr="http://img00.deviantart.net/0813/i/2009/033/6/e/film_psd_by_naderbellal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V="1">
            <a:off x="0" y="4714884"/>
            <a:ext cx="9144000" cy="928694"/>
          </a:xfrm>
          <a:prstGeom prst="rect">
            <a:avLst/>
          </a:prstGeom>
          <a:noFill/>
        </p:spPr>
      </p:pic>
      <p:pic>
        <p:nvPicPr>
          <p:cNvPr id="5" name="Picture 5" descr="https://www.proobraz27.ru/upload/iblock/eaa/%D0%BA%D0%B8%D0%BD%D0%BE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571868" y="3643314"/>
            <a:ext cx="1807598" cy="1387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156176" y="4365104"/>
            <a:ext cx="2286016" cy="236766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517058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/>
              <a:t>По словам Президента РФ В.В.Путина, инженерное образование в РФ нужно вывести на новый более высокий уровень.</a:t>
            </a:r>
            <a:br>
              <a:rPr lang="ru-RU" sz="3200"/>
            </a:br>
            <a:r>
              <a:rPr lang="ru-RU" sz="3200"/>
              <a:t>Министр образования и науки О.Ю.Васильева подчеркнула : «В целях повышения конкурентоспособности нашей страны требуется усиление технической подготовки кадров».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Cntv\2019-11-21-06-56-5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67544" y="620688"/>
            <a:ext cx="8064896" cy="5400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0" y="1"/>
            <a:ext cx="8643998" cy="1261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Интеграция образовательных модулей в  </a:t>
            </a:r>
            <a:endParaRPr dirty="0"/>
          </a:p>
          <a:p>
            <a:pPr algn="ctr">
              <a:defRPr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STEM-ОБРАЗОВАНИИ</a:t>
            </a: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280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395536" y="1844824"/>
            <a:ext cx="8500552" cy="857256"/>
          </a:xfrm>
          <a:prstGeom prst="roundRect">
            <a:avLst>
              <a:gd name="adj" fmla="val 16667"/>
            </a:avLst>
          </a:prstGeom>
          <a:solidFill>
            <a:srgbClr val="C6FA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Образовательный модуль 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«</a:t>
            </a:r>
            <a:r>
              <a:rPr lang="en-US" sz="2000" b="1">
                <a:solidFill>
                  <a:schemeClr val="tx1"/>
                </a:solidFill>
                <a:latin typeface="Times New Roman"/>
                <a:cs typeface="Times New Roman"/>
              </a:rPr>
              <a:t>LEGO -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 конструирование»</a:t>
            </a: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395536" y="3573016"/>
            <a:ext cx="8500552" cy="936104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Образовательный  модуль 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«Экспериментирование с живой и неживой природой»»</a:t>
            </a:r>
            <a:endParaRPr/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395536" y="2780928"/>
            <a:ext cx="8496944" cy="733284"/>
          </a:xfrm>
          <a:prstGeom prst="roundRect">
            <a:avLst>
              <a:gd name="adj" fmla="val 16667"/>
            </a:avLst>
          </a:prstGeom>
          <a:solidFill>
            <a:srgbClr val="FCF9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Образовательный  модуль    </a:t>
            </a:r>
            <a:r>
              <a:rPr lang="ru-RU" sz="2000" b="1" dirty="0">
                <a:solidFill>
                  <a:schemeClr val="tx1"/>
                </a:solidFill>
                <a:latin typeface="Times New Roman"/>
                <a:cs typeface="Times New Roman"/>
              </a:rPr>
              <a:t>«Математическое развитие»</a:t>
            </a: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395536" y="4581127"/>
            <a:ext cx="8496944" cy="896771"/>
          </a:xfrm>
          <a:prstGeom prst="roundRect">
            <a:avLst>
              <a:gd name="adj" fmla="val 16667"/>
            </a:avLst>
          </a:prstGeom>
          <a:solidFill>
            <a:srgbClr val="FCF9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Образовательный  модуль    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«Мир головоломок»</a:t>
            </a: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395536" y="5589240"/>
            <a:ext cx="8496944" cy="1016496"/>
          </a:xfrm>
          <a:prstGeom prst="roundRect">
            <a:avLst>
              <a:gd name="adj" fmla="val 16667"/>
            </a:avLst>
          </a:prstGeom>
          <a:solidFill>
            <a:srgbClr val="CEFE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Образовательный модуль 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« Мультстудия «Я творю мир»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cf.ppt-online.org/files2/slide/i/iRYurQ96twjkBCoTPhycNM7OGL1dFEVIlsz3ZH/slide-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4929189" cy="3311796"/>
          </a:xfrm>
          <a:prstGeom prst="rect">
            <a:avLst/>
          </a:prstGeom>
          <a:noFill/>
        </p:spPr>
      </p:pic>
      <p:pic>
        <p:nvPicPr>
          <p:cNvPr id="18436" name="Picture 4" descr="https://avatars.mds.yandex.net/get-pdb/163339/0aa1648e-11ad-4d41-8ef6-f260262c429b/s1200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916243" y="3354887"/>
            <a:ext cx="6227757" cy="3503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90FBF2C0-BCE9-4E9C-A406-C0AFD441CBE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163167">
            <a:off x="440087" y="312167"/>
            <a:ext cx="3367232" cy="4327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F6C3969-0270-4DFA-A7D2-C0A344B16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9777">
            <a:off x="5657838" y="444770"/>
            <a:ext cx="2888874" cy="4216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043A351D-8EDA-4D69-B57E-F605ECA7F6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852936"/>
            <a:ext cx="3951288" cy="395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000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«LEGO – конструирование»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92500" lnSpcReduction="20000"/>
          </a:bodyPr>
          <a:lstStyle/>
          <a:p>
            <a:pPr algn="just">
              <a:buNone/>
              <a:defRPr/>
            </a:pPr>
            <a:r>
              <a:rPr lang="ru-RU" dirty="0">
                <a:latin typeface="Times New Roman"/>
                <a:cs typeface="Times New Roman"/>
              </a:rPr>
              <a:t> -   Способность к практическому и умственному экспериментированию, обобщение, речевому планированию и речевому комментированию процесса и результата собственной деятельности;                                                                                  - свободное владение родным языком (словарный состав, грамматический строй речи, фонетическая система, элементарные представления о семантической структуре);</a:t>
            </a:r>
            <a:endParaRPr dirty="0"/>
          </a:p>
          <a:p>
            <a:pPr algn="just">
              <a:buNone/>
              <a:defRPr/>
            </a:pPr>
            <a:r>
              <a:rPr lang="ru-RU" dirty="0">
                <a:latin typeface="Times New Roman"/>
                <a:cs typeface="Times New Roman"/>
              </a:rPr>
              <a:t> -  умение создавать новые образы, фантазировать, использовать аналогию.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111FA2-4BCC-4870-82B9-F4E6ED8BE1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436811"/>
            <a:ext cx="1873096" cy="2205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238003FE-87D8-482A-BB33-AE622C991A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7573">
            <a:off x="577225" y="301055"/>
            <a:ext cx="3168439" cy="395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Объект 2">
            <a:extLst>
              <a:ext uri="{FF2B5EF4-FFF2-40B4-BE49-F238E27FC236}">
                <a16:creationId xmlns:a16="http://schemas.microsoft.com/office/drawing/2014/main" id="{183ECDCD-40C3-4C09-ACD8-24215A59C18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32656"/>
            <a:ext cx="4320516" cy="3253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12340CD-412E-40EB-8E8D-41DA357D96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1810">
            <a:off x="6354316" y="3683123"/>
            <a:ext cx="2263584" cy="28877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38E56DF-D6FD-4F4E-AA7B-72375D6A0E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408" y="3843783"/>
            <a:ext cx="1613383" cy="2910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5220072" y="4221088"/>
            <a:ext cx="2286016" cy="236766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000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«Математическое развитие»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algn="just">
              <a:buNone/>
              <a:defRPr/>
            </a:pPr>
            <a:r>
              <a:rPr lang="ru-RU" dirty="0">
                <a:latin typeface="Times New Roman"/>
                <a:cs typeface="Times New Roman"/>
              </a:rPr>
              <a:t>    - Комплексное решение задач математического развития с учетом возрастных и индивидуальных особенностей детей по направлениям: величина, форма, пространство, время, количество и счет.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Words>385</Words>
  <Application>Microsoft Office PowerPoint</Application>
  <DocSecurity>0</DocSecurity>
  <PresentationFormat>Экран (4:3)</PresentationFormat>
  <Paragraphs>42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По словам Президента РФ В.В.Путина, инженерное образование в РФ нужно вывести на новый более высокий уровень. Министр образования и науки О.Ю.Васильева подчеркнула : «В целях повышения конкурентоспособности нашей страны требуется усиление технической подготовки кадров».</vt:lpstr>
      <vt:lpstr>Презентация PowerPoint</vt:lpstr>
      <vt:lpstr>Презентация PowerPoint</vt:lpstr>
      <vt:lpstr>Презентация PowerPoint</vt:lpstr>
      <vt:lpstr>Презентация PowerPoint</vt:lpstr>
      <vt:lpstr>«LEGO – конструирование»</vt:lpstr>
      <vt:lpstr>Презентация PowerPoint</vt:lpstr>
      <vt:lpstr>«Математическое развитие»</vt:lpstr>
      <vt:lpstr>Презентация PowerPoint</vt:lpstr>
      <vt:lpstr>«Экспериментирование с живой и неживой природой» </vt:lpstr>
      <vt:lpstr>Презентация PowerPoint</vt:lpstr>
      <vt:lpstr>«Мир головоломок» </vt:lpstr>
      <vt:lpstr>Презентация PowerPoint</vt:lpstr>
      <vt:lpstr> «Мультстудия «Я творю мир» 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DC 2</dc:creator>
  <cp:keywords/>
  <dc:description/>
  <cp:lastModifiedBy>ДОУ 54</cp:lastModifiedBy>
  <cp:revision>186</cp:revision>
  <dcterms:modified xsi:type="dcterms:W3CDTF">2023-01-30T11:39:28Z</dcterms:modified>
  <cp:category/>
  <dc:identifier/>
  <cp:contentStatus/>
  <dc:language/>
  <cp:version/>
</cp:coreProperties>
</file>